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7772400" cy="10058400"/>
  <p:notesSz cx="7010400" cy="92964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5C044"/>
    <a:srgbClr val="00A1E4"/>
    <a:srgbClr val="0048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87" autoAdjust="0"/>
  </p:normalViewPr>
  <p:slideViewPr>
    <p:cSldViewPr>
      <p:cViewPr varScale="1">
        <p:scale>
          <a:sx n="74" d="100"/>
          <a:sy n="74" d="100"/>
        </p:scale>
        <p:origin x="2982" y="78"/>
      </p:cViewPr>
      <p:guideLst>
        <p:guide orient="horz" pos="3168"/>
        <p:guide pos="2448"/>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4F0C8EA-0432-4F25-9175-9631A39C0E9F}"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BA4997-DFF3-4877-ADCC-89B52C4D3E68}" type="slidenum">
              <a:rPr lang="en-US" smtClean="0"/>
              <a:t>‹#›</a:t>
            </a:fld>
            <a:endParaRPr lang="en-US"/>
          </a:p>
        </p:txBody>
      </p:sp>
    </p:spTree>
    <p:extLst>
      <p:ext uri="{BB962C8B-B14F-4D97-AF65-F5344CB8AC3E}">
        <p14:creationId xmlns:p14="http://schemas.microsoft.com/office/powerpoint/2010/main" val="4010009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F0C8EA-0432-4F25-9175-9631A39C0E9F}"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BA4997-DFF3-4877-ADCC-89B52C4D3E68}" type="slidenum">
              <a:rPr lang="en-US" smtClean="0"/>
              <a:t>‹#›</a:t>
            </a:fld>
            <a:endParaRPr lang="en-US"/>
          </a:p>
        </p:txBody>
      </p:sp>
    </p:spTree>
    <p:extLst>
      <p:ext uri="{BB962C8B-B14F-4D97-AF65-F5344CB8AC3E}">
        <p14:creationId xmlns:p14="http://schemas.microsoft.com/office/powerpoint/2010/main" val="4094675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F0C8EA-0432-4F25-9175-9631A39C0E9F}"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BA4997-DFF3-4877-ADCC-89B52C4D3E68}" type="slidenum">
              <a:rPr lang="en-US" smtClean="0"/>
              <a:t>‹#›</a:t>
            </a:fld>
            <a:endParaRPr lang="en-US"/>
          </a:p>
        </p:txBody>
      </p:sp>
    </p:spTree>
    <p:extLst>
      <p:ext uri="{BB962C8B-B14F-4D97-AF65-F5344CB8AC3E}">
        <p14:creationId xmlns:p14="http://schemas.microsoft.com/office/powerpoint/2010/main" val="2882484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F0C8EA-0432-4F25-9175-9631A39C0E9F}"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BA4997-DFF3-4877-ADCC-89B52C4D3E68}" type="slidenum">
              <a:rPr lang="en-US" smtClean="0"/>
              <a:t>‹#›</a:t>
            </a:fld>
            <a:endParaRPr lang="en-US"/>
          </a:p>
        </p:txBody>
      </p:sp>
    </p:spTree>
    <p:extLst>
      <p:ext uri="{BB962C8B-B14F-4D97-AF65-F5344CB8AC3E}">
        <p14:creationId xmlns:p14="http://schemas.microsoft.com/office/powerpoint/2010/main" val="2524592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F0C8EA-0432-4F25-9175-9631A39C0E9F}"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BA4997-DFF3-4877-ADCC-89B52C4D3E68}" type="slidenum">
              <a:rPr lang="en-US" smtClean="0"/>
              <a:t>‹#›</a:t>
            </a:fld>
            <a:endParaRPr lang="en-US"/>
          </a:p>
        </p:txBody>
      </p:sp>
    </p:spTree>
    <p:extLst>
      <p:ext uri="{BB962C8B-B14F-4D97-AF65-F5344CB8AC3E}">
        <p14:creationId xmlns:p14="http://schemas.microsoft.com/office/powerpoint/2010/main" val="2244676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F0C8EA-0432-4F25-9175-9631A39C0E9F}"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BA4997-DFF3-4877-ADCC-89B52C4D3E68}" type="slidenum">
              <a:rPr lang="en-US" smtClean="0"/>
              <a:t>‹#›</a:t>
            </a:fld>
            <a:endParaRPr lang="en-US"/>
          </a:p>
        </p:txBody>
      </p:sp>
    </p:spTree>
    <p:extLst>
      <p:ext uri="{BB962C8B-B14F-4D97-AF65-F5344CB8AC3E}">
        <p14:creationId xmlns:p14="http://schemas.microsoft.com/office/powerpoint/2010/main" val="658674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F0C8EA-0432-4F25-9175-9631A39C0E9F}" type="datetimeFigureOut">
              <a:rPr lang="en-US" smtClean="0"/>
              <a:t>12/14/2020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BA4997-DFF3-4877-ADCC-89B52C4D3E68}" type="slidenum">
              <a:rPr lang="en-US" smtClean="0"/>
              <a:t>‹#›</a:t>
            </a:fld>
            <a:endParaRPr lang="en-US"/>
          </a:p>
        </p:txBody>
      </p:sp>
    </p:spTree>
    <p:extLst>
      <p:ext uri="{BB962C8B-B14F-4D97-AF65-F5344CB8AC3E}">
        <p14:creationId xmlns:p14="http://schemas.microsoft.com/office/powerpoint/2010/main" val="653072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F0C8EA-0432-4F25-9175-9631A39C0E9F}" type="datetimeFigureOut">
              <a:rPr lang="en-US" smtClean="0"/>
              <a:t>12/14/2020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BA4997-DFF3-4877-ADCC-89B52C4D3E68}" type="slidenum">
              <a:rPr lang="en-US" smtClean="0"/>
              <a:t>‹#›</a:t>
            </a:fld>
            <a:endParaRPr lang="en-US"/>
          </a:p>
        </p:txBody>
      </p:sp>
    </p:spTree>
    <p:extLst>
      <p:ext uri="{BB962C8B-B14F-4D97-AF65-F5344CB8AC3E}">
        <p14:creationId xmlns:p14="http://schemas.microsoft.com/office/powerpoint/2010/main" val="2655322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F0C8EA-0432-4F25-9175-9631A39C0E9F}" type="datetimeFigureOut">
              <a:rPr lang="en-US" smtClean="0"/>
              <a:t>12/14/2020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BA4997-DFF3-4877-ADCC-89B52C4D3E68}" type="slidenum">
              <a:rPr lang="en-US" smtClean="0"/>
              <a:t>‹#›</a:t>
            </a:fld>
            <a:endParaRPr lang="en-US"/>
          </a:p>
        </p:txBody>
      </p:sp>
    </p:spTree>
    <p:extLst>
      <p:ext uri="{BB962C8B-B14F-4D97-AF65-F5344CB8AC3E}">
        <p14:creationId xmlns:p14="http://schemas.microsoft.com/office/powerpoint/2010/main" val="136758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F0C8EA-0432-4F25-9175-9631A39C0E9F}"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BA4997-DFF3-4877-ADCC-89B52C4D3E68}" type="slidenum">
              <a:rPr lang="en-US" smtClean="0"/>
              <a:t>‹#›</a:t>
            </a:fld>
            <a:endParaRPr lang="en-US"/>
          </a:p>
        </p:txBody>
      </p:sp>
    </p:spTree>
    <p:extLst>
      <p:ext uri="{BB962C8B-B14F-4D97-AF65-F5344CB8AC3E}">
        <p14:creationId xmlns:p14="http://schemas.microsoft.com/office/powerpoint/2010/main" val="2497326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F0C8EA-0432-4F25-9175-9631A39C0E9F}"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BA4997-DFF3-4877-ADCC-89B52C4D3E68}" type="slidenum">
              <a:rPr lang="en-US" smtClean="0"/>
              <a:t>‹#›</a:t>
            </a:fld>
            <a:endParaRPr lang="en-US"/>
          </a:p>
        </p:txBody>
      </p:sp>
    </p:spTree>
    <p:extLst>
      <p:ext uri="{BB962C8B-B14F-4D97-AF65-F5344CB8AC3E}">
        <p14:creationId xmlns:p14="http://schemas.microsoft.com/office/powerpoint/2010/main" val="4165177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84F0C8EA-0432-4F25-9175-9631A39C0E9F}" type="datetimeFigureOut">
              <a:rPr lang="en-US" smtClean="0"/>
              <a:t>12/14/2020</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89BA4997-DFF3-4877-ADCC-89B52C4D3E68}" type="slidenum">
              <a:rPr lang="en-US" smtClean="0"/>
              <a:t>‹#›</a:t>
            </a:fld>
            <a:endParaRPr lang="en-US"/>
          </a:p>
        </p:txBody>
      </p:sp>
    </p:spTree>
    <p:extLst>
      <p:ext uri="{BB962C8B-B14F-4D97-AF65-F5344CB8AC3E}">
        <p14:creationId xmlns:p14="http://schemas.microsoft.com/office/powerpoint/2010/main" val="561464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lliedbenefit.com/" TargetMode="Externa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0" y="670560"/>
            <a:ext cx="7772400" cy="0"/>
          </a:xfrm>
          <a:prstGeom prst="line">
            <a:avLst/>
          </a:prstGeom>
          <a:ln w="57150">
            <a:solidFill>
              <a:srgbClr val="75C044"/>
            </a:solidFill>
          </a:ln>
        </p:spPr>
        <p:style>
          <a:lnRef idx="1">
            <a:schemeClr val="accent1"/>
          </a:lnRef>
          <a:fillRef idx="0">
            <a:schemeClr val="accent1"/>
          </a:fillRef>
          <a:effectRef idx="0">
            <a:schemeClr val="accent1"/>
          </a:effectRef>
          <a:fontRef idx="minor">
            <a:schemeClr val="tx1"/>
          </a:fontRef>
        </p:style>
      </p:cxnSp>
      <p:sp>
        <p:nvSpPr>
          <p:cNvPr id="6" name="Rounded Rectangle 5"/>
          <p:cNvSpPr/>
          <p:nvPr/>
        </p:nvSpPr>
        <p:spPr>
          <a:xfrm>
            <a:off x="172720" y="762000"/>
            <a:ext cx="7447280" cy="25146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lIns="101882" tIns="50941" rIns="101882" bIns="50941" spcCol="0" rtlCol="0" anchor="ctr"/>
          <a:lstStyle/>
          <a:p>
            <a:r>
              <a:rPr lang="en-US" sz="1300" b="1" dirty="0">
                <a:latin typeface="Arial" panose="020B0604020202020204" pitchFamily="34" charset="0"/>
                <a:cs typeface="Arial" panose="020B0604020202020204" pitchFamily="34" charset="0"/>
              </a:rPr>
              <a:t>Medical Insurance – MEC Care </a:t>
            </a:r>
            <a:r>
              <a:rPr lang="en-US" sz="1300" u="sng" dirty="0">
                <a:latin typeface="Arial" panose="020B0604020202020204" pitchFamily="34" charset="0"/>
                <a:cs typeface="Arial" panose="020B0604020202020204" pitchFamily="34" charset="0"/>
              </a:rPr>
              <a:t>plan does NOT cover hospitalization and surgical benefits</a:t>
            </a:r>
            <a:endParaRPr lang="en-US" sz="1300" b="1" u="sng" dirty="0">
              <a:latin typeface="Arial" panose="020B0604020202020204" pitchFamily="34" charset="0"/>
              <a:cs typeface="Arial" panose="020B0604020202020204"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4265285487"/>
              </p:ext>
            </p:extLst>
          </p:nvPr>
        </p:nvGraphicFramePr>
        <p:xfrm>
          <a:off x="242270" y="5597194"/>
          <a:ext cx="3341642" cy="1809700"/>
        </p:xfrm>
        <a:graphic>
          <a:graphicData uri="http://schemas.openxmlformats.org/drawingml/2006/table">
            <a:tbl>
              <a:tblPr firstRow="1" bandRow="1">
                <a:tableStyleId>{5C22544A-7EE6-4342-B048-85BDC9FD1C3A}</a:tableStyleId>
              </a:tblPr>
              <a:tblGrid>
                <a:gridCol w="2122442">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tblGrid>
              <a:tr h="277165">
                <a:tc>
                  <a:txBody>
                    <a:bodyPr/>
                    <a:lstStyle/>
                    <a:p>
                      <a:r>
                        <a:rPr lang="en-US" sz="1000" dirty="0">
                          <a:solidFill>
                            <a:schemeClr val="tx1"/>
                          </a:solidFill>
                          <a:latin typeface="Arial" panose="020B0604020202020204" pitchFamily="34" charset="0"/>
                          <a:cs typeface="Arial" panose="020B0604020202020204" pitchFamily="34" charset="0"/>
                        </a:rPr>
                        <a:t>Employee Contributions- Weekly (9.83% of monthly income not to exceed $90 per month-employee level)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1000" dirty="0">
                          <a:solidFill>
                            <a:schemeClr val="tx1"/>
                          </a:solidFill>
                          <a:latin typeface="Arial" panose="020B0604020202020204" pitchFamily="34" charset="0"/>
                          <a:cs typeface="Arial" panose="020B0604020202020204" pitchFamily="34" charset="0"/>
                        </a:rPr>
                        <a:t>MEC Care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77165">
                <a:tc>
                  <a:txBody>
                    <a:bodyPr/>
                    <a:lstStyle/>
                    <a:p>
                      <a:r>
                        <a:rPr lang="en-US" sz="1000" dirty="0">
                          <a:solidFill>
                            <a:schemeClr val="tx1"/>
                          </a:solidFill>
                          <a:latin typeface="Arial" panose="020B0604020202020204" pitchFamily="34" charset="0"/>
                          <a:cs typeface="Arial" panose="020B0604020202020204" pitchFamily="34" charset="0"/>
                        </a:rPr>
                        <a:t>Employee Only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latin typeface="Arial" panose="020B0604020202020204" pitchFamily="34" charset="0"/>
                          <a:cs typeface="Arial" panose="020B0604020202020204" pitchFamily="34" charset="0"/>
                        </a:rPr>
                        <a:t>9.83%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77165">
                <a:tc>
                  <a:txBody>
                    <a:bodyPr/>
                    <a:lstStyle/>
                    <a:p>
                      <a:r>
                        <a:rPr lang="en-US" sz="1000" dirty="0">
                          <a:solidFill>
                            <a:schemeClr val="tx1"/>
                          </a:solidFill>
                          <a:latin typeface="Arial" panose="020B0604020202020204" pitchFamily="34" charset="0"/>
                          <a:cs typeface="Arial" panose="020B0604020202020204" pitchFamily="34" charset="0"/>
                        </a:rPr>
                        <a:t>Employee + Spouse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latin typeface="Arial" panose="020B0604020202020204" pitchFamily="34" charset="0"/>
                          <a:cs typeface="Arial" panose="020B0604020202020204" pitchFamily="34" charset="0"/>
                        </a:rPr>
                        <a:t>9.83%+$129.35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77165">
                <a:tc>
                  <a:txBody>
                    <a:bodyPr/>
                    <a:lstStyle/>
                    <a:p>
                      <a:pPr marL="0" marR="0" indent="0" algn="l" defTabSz="1018824"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Arial" panose="020B0604020202020204" pitchFamily="34" charset="0"/>
                          <a:cs typeface="Arial" panose="020B0604020202020204" pitchFamily="34" charset="0"/>
                        </a:rPr>
                        <a:t>Employee + Child(</a:t>
                      </a:r>
                      <a:r>
                        <a:rPr lang="en-US" sz="1000" dirty="0" err="1">
                          <a:solidFill>
                            <a:schemeClr val="tx1"/>
                          </a:solidFill>
                          <a:latin typeface="Arial" panose="020B0604020202020204" pitchFamily="34" charset="0"/>
                          <a:cs typeface="Arial" panose="020B0604020202020204" pitchFamily="34" charset="0"/>
                        </a:rPr>
                        <a:t>ren</a:t>
                      </a:r>
                      <a:r>
                        <a:rPr lang="en-US" sz="1000" dirty="0">
                          <a:solidFill>
                            <a:schemeClr val="tx1"/>
                          </a:solidFill>
                          <a:latin typeface="Arial" panose="020B0604020202020204" pitchFamily="34" charset="0"/>
                          <a:cs typeface="Arial" panose="020B060402020202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latin typeface="Arial" panose="020B0604020202020204" pitchFamily="34" charset="0"/>
                          <a:cs typeface="Arial" panose="020B0604020202020204" pitchFamily="34" charset="0"/>
                        </a:rPr>
                        <a:t>9.83%+$86.23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277165">
                <a:tc>
                  <a:txBody>
                    <a:bodyPr/>
                    <a:lstStyle/>
                    <a:p>
                      <a:pPr marL="0" marR="0" indent="0" algn="l" defTabSz="1018824"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Arial" panose="020B0604020202020204" pitchFamily="34" charset="0"/>
                          <a:cs typeface="Arial" panose="020B0604020202020204" pitchFamily="34" charset="0"/>
                        </a:rPr>
                        <a:t>Family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latin typeface="Arial" panose="020B0604020202020204" pitchFamily="34" charset="0"/>
                          <a:cs typeface="Arial" panose="020B0604020202020204" pitchFamily="34" charset="0"/>
                        </a:rPr>
                        <a:t>9.83%+$215.58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1201722828"/>
              </p:ext>
            </p:extLst>
          </p:nvPr>
        </p:nvGraphicFramePr>
        <p:xfrm>
          <a:off x="3998911" y="1143001"/>
          <a:ext cx="3621089" cy="3300652"/>
        </p:xfrm>
        <a:graphic>
          <a:graphicData uri="http://schemas.openxmlformats.org/drawingml/2006/table">
            <a:tbl>
              <a:tblPr firstRow="1" bandRow="1">
                <a:tableStyleId>{5C22544A-7EE6-4342-B048-85BDC9FD1C3A}</a:tableStyleId>
              </a:tblPr>
              <a:tblGrid>
                <a:gridCol w="2361580">
                  <a:extLst>
                    <a:ext uri="{9D8B030D-6E8A-4147-A177-3AD203B41FA5}">
                      <a16:colId xmlns:a16="http://schemas.microsoft.com/office/drawing/2014/main" val="20000"/>
                    </a:ext>
                  </a:extLst>
                </a:gridCol>
                <a:gridCol w="1259509">
                  <a:extLst>
                    <a:ext uri="{9D8B030D-6E8A-4147-A177-3AD203B41FA5}">
                      <a16:colId xmlns:a16="http://schemas.microsoft.com/office/drawing/2014/main" val="20001"/>
                    </a:ext>
                  </a:extLst>
                </a:gridCol>
              </a:tblGrid>
              <a:tr h="356698">
                <a:tc>
                  <a:txBody>
                    <a:bodyPr/>
                    <a:lstStyle/>
                    <a:p>
                      <a:pPr algn="l"/>
                      <a:r>
                        <a:rPr lang="en-US" sz="1100" dirty="0">
                          <a:solidFill>
                            <a:schemeClr val="tx1"/>
                          </a:solidFill>
                          <a:latin typeface="Arial" panose="020B0604020202020204" pitchFamily="34" charset="0"/>
                          <a:cs typeface="Arial" panose="020B0604020202020204" pitchFamily="34" charset="0"/>
                        </a:rPr>
                        <a:t>Network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1100" dirty="0">
                          <a:solidFill>
                            <a:schemeClr val="tx1"/>
                          </a:solidFill>
                          <a:latin typeface="Arial" panose="020B0604020202020204" pitchFamily="34" charset="0"/>
                          <a:cs typeface="Arial" panose="020B0604020202020204" pitchFamily="34" charset="0"/>
                        </a:rPr>
                        <a:t>None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486013">
                <a:tc>
                  <a:txBody>
                    <a:bodyPr/>
                    <a:lstStyle/>
                    <a:p>
                      <a:r>
                        <a:rPr lang="en-US" sz="900" b="1" dirty="0">
                          <a:solidFill>
                            <a:schemeClr val="tx1"/>
                          </a:solidFill>
                          <a:latin typeface="Arial" panose="020B0604020202020204" pitchFamily="34" charset="0"/>
                          <a:cs typeface="Arial" panose="020B0604020202020204" pitchFamily="34" charset="0"/>
                        </a:rPr>
                        <a:t>Deductible</a:t>
                      </a:r>
                      <a:endParaRPr lang="en-US" sz="900" b="1" baseline="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800" dirty="0">
                          <a:solidFill>
                            <a:schemeClr val="tx1"/>
                          </a:solidFill>
                          <a:latin typeface="Arial" panose="020B0604020202020204" pitchFamily="34" charset="0"/>
                          <a:cs typeface="Arial" panose="020B0604020202020204" pitchFamily="34" charset="0"/>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84253">
                <a:tc>
                  <a:txBody>
                    <a:bodyPr/>
                    <a:lstStyle/>
                    <a:p>
                      <a:r>
                        <a:rPr lang="en-US" sz="900" b="1" dirty="0">
                          <a:solidFill>
                            <a:schemeClr val="tx1"/>
                          </a:solidFill>
                          <a:latin typeface="Arial" panose="020B0604020202020204" pitchFamily="34" charset="0"/>
                          <a:cs typeface="Arial" panose="020B0604020202020204" pitchFamily="34" charset="0"/>
                        </a:rPr>
                        <a:t>Co Insurance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800" dirty="0">
                          <a:solidFill>
                            <a:schemeClr val="tx1"/>
                          </a:solidFill>
                          <a:latin typeface="Arial" panose="020B0604020202020204" pitchFamily="34" charset="0"/>
                          <a:cs typeface="Arial" panose="020B0604020202020204" pitchFamily="34" charset="0"/>
                        </a:rPr>
                        <a:t>100% Medicare Rate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730499">
                <a:tc>
                  <a:txBody>
                    <a:bodyPr/>
                    <a:lstStyle/>
                    <a:p>
                      <a:r>
                        <a:rPr lang="en-US" sz="900" b="1" dirty="0">
                          <a:solidFill>
                            <a:schemeClr val="tx1"/>
                          </a:solidFill>
                          <a:latin typeface="Arial" panose="020B0604020202020204" pitchFamily="34" charset="0"/>
                          <a:cs typeface="Arial" panose="020B0604020202020204" pitchFamily="34" charset="0"/>
                        </a:rPr>
                        <a:t>Physician</a:t>
                      </a:r>
                      <a:r>
                        <a:rPr lang="en-US" sz="900" b="1" baseline="0" dirty="0">
                          <a:solidFill>
                            <a:schemeClr val="tx1"/>
                          </a:solidFill>
                          <a:latin typeface="Arial" panose="020B0604020202020204" pitchFamily="34" charset="0"/>
                          <a:cs typeface="Arial" panose="020B0604020202020204" pitchFamily="34" charset="0"/>
                        </a:rPr>
                        <a:t> Services</a:t>
                      </a:r>
                    </a:p>
                    <a:p>
                      <a:pPr marL="168275" indent="0"/>
                      <a:r>
                        <a:rPr lang="en-US" sz="800" baseline="0" dirty="0">
                          <a:solidFill>
                            <a:schemeClr val="tx1"/>
                          </a:solidFill>
                          <a:latin typeface="Arial" panose="020B0604020202020204" pitchFamily="34" charset="0"/>
                          <a:cs typeface="Arial" panose="020B0604020202020204" pitchFamily="34" charset="0"/>
                        </a:rPr>
                        <a:t>Well Adult / Child Care</a:t>
                      </a:r>
                    </a:p>
                    <a:p>
                      <a:pPr marL="168275" marR="0" indent="0" algn="l" defTabSz="1018824" rtl="0" eaLnBrk="1" fontAlgn="auto" latinLnBrk="0" hangingPunct="1">
                        <a:lnSpc>
                          <a:spcPct val="100000"/>
                        </a:lnSpc>
                        <a:spcBef>
                          <a:spcPts val="0"/>
                        </a:spcBef>
                        <a:spcAft>
                          <a:spcPts val="0"/>
                        </a:spcAft>
                        <a:buClrTx/>
                        <a:buSzTx/>
                        <a:buFontTx/>
                        <a:buNone/>
                        <a:tabLst/>
                        <a:defRPr/>
                      </a:pPr>
                      <a:r>
                        <a:rPr lang="en-US" sz="800" baseline="0" dirty="0">
                          <a:solidFill>
                            <a:schemeClr val="tx1"/>
                          </a:solidFill>
                          <a:latin typeface="Arial" panose="020B0604020202020204" pitchFamily="34" charset="0"/>
                          <a:cs typeface="Arial" panose="020B0604020202020204" pitchFamily="34" charset="0"/>
                        </a:rPr>
                        <a:t>Physician Office Visit- Max. 4 visits per year</a:t>
                      </a:r>
                    </a:p>
                    <a:p>
                      <a:pPr marL="168275" marR="0" indent="0" algn="l" defTabSz="1018824" rtl="0" eaLnBrk="1" fontAlgn="auto" latinLnBrk="0" hangingPunct="1">
                        <a:lnSpc>
                          <a:spcPct val="100000"/>
                        </a:lnSpc>
                        <a:spcBef>
                          <a:spcPts val="0"/>
                        </a:spcBef>
                        <a:spcAft>
                          <a:spcPts val="0"/>
                        </a:spcAft>
                        <a:buClrTx/>
                        <a:buSzTx/>
                        <a:buFontTx/>
                        <a:buNone/>
                        <a:tabLst/>
                        <a:defRPr/>
                      </a:pPr>
                      <a:r>
                        <a:rPr lang="en-US" sz="800" baseline="0" dirty="0">
                          <a:solidFill>
                            <a:schemeClr val="tx1"/>
                          </a:solidFill>
                          <a:latin typeface="Arial" panose="020B0604020202020204" pitchFamily="34" charset="0"/>
                          <a:cs typeface="Arial" panose="020B0604020202020204" pitchFamily="34" charset="0"/>
                        </a:rPr>
                        <a:t>X-Rays / Lab Diagnostics- Max. 3 visits per 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800" baseline="0" dirty="0">
                          <a:solidFill>
                            <a:schemeClr val="tx1"/>
                          </a:solidFill>
                          <a:latin typeface="Arial" panose="020B0604020202020204" pitchFamily="34" charset="0"/>
                          <a:cs typeface="Arial" panose="020B0604020202020204" pitchFamily="34" charset="0"/>
                        </a:rPr>
                        <a:t>100% of Medicare Rate</a:t>
                      </a:r>
                    </a:p>
                    <a:p>
                      <a:pPr algn="ctr"/>
                      <a:r>
                        <a:rPr lang="en-US" sz="800" baseline="0" dirty="0">
                          <a:solidFill>
                            <a:schemeClr val="tx1"/>
                          </a:solidFill>
                          <a:latin typeface="Arial" panose="020B0604020202020204" pitchFamily="34" charset="0"/>
                          <a:cs typeface="Arial" panose="020B0604020202020204" pitchFamily="34" charset="0"/>
                        </a:rPr>
                        <a:t>100% of Medicare Rate</a:t>
                      </a:r>
                    </a:p>
                    <a:p>
                      <a:pPr algn="ctr"/>
                      <a:r>
                        <a:rPr lang="en-US" sz="800" baseline="0" dirty="0">
                          <a:solidFill>
                            <a:schemeClr val="tx1"/>
                          </a:solidFill>
                          <a:latin typeface="Arial" panose="020B0604020202020204" pitchFamily="34" charset="0"/>
                          <a:cs typeface="Arial" panose="020B0604020202020204" pitchFamily="34" charset="0"/>
                        </a:rPr>
                        <a:t>100% of Medicare Rate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512754">
                <a:tc>
                  <a:txBody>
                    <a:bodyPr/>
                    <a:lstStyle/>
                    <a:p>
                      <a:pPr marL="0" marR="0" indent="0" algn="l" defTabSz="1018824" rtl="0" eaLnBrk="1" fontAlgn="auto" latinLnBrk="0" hangingPunct="1">
                        <a:lnSpc>
                          <a:spcPct val="100000"/>
                        </a:lnSpc>
                        <a:spcBef>
                          <a:spcPts val="0"/>
                        </a:spcBef>
                        <a:spcAft>
                          <a:spcPts val="0"/>
                        </a:spcAft>
                        <a:buClrTx/>
                        <a:buSzTx/>
                        <a:buFontTx/>
                        <a:buNone/>
                        <a:tabLst/>
                        <a:defRPr/>
                      </a:pPr>
                      <a:r>
                        <a:rPr lang="en-US" sz="900" b="1" dirty="0">
                          <a:solidFill>
                            <a:schemeClr val="tx1"/>
                          </a:solidFill>
                          <a:latin typeface="Arial" panose="020B0604020202020204" pitchFamily="34" charset="0"/>
                          <a:cs typeface="Arial" panose="020B0604020202020204" pitchFamily="34" charset="0"/>
                        </a:rPr>
                        <a:t>Emergency</a:t>
                      </a:r>
                      <a:r>
                        <a:rPr lang="en-US" sz="900" b="1" baseline="0" dirty="0">
                          <a:solidFill>
                            <a:schemeClr val="tx1"/>
                          </a:solidFill>
                          <a:latin typeface="Arial" panose="020B0604020202020204" pitchFamily="34" charset="0"/>
                          <a:cs typeface="Arial" panose="020B0604020202020204" pitchFamily="34" charset="0"/>
                        </a:rPr>
                        <a:t> Room Services- </a:t>
                      </a:r>
                      <a:r>
                        <a:rPr lang="en-US" sz="800" b="0" baseline="0" dirty="0">
                          <a:solidFill>
                            <a:schemeClr val="tx1"/>
                          </a:solidFill>
                          <a:latin typeface="Arial" panose="020B0604020202020204" pitchFamily="34" charset="0"/>
                          <a:cs typeface="Arial" panose="020B0604020202020204" pitchFamily="34" charset="0"/>
                        </a:rPr>
                        <a:t>Max. 3 visits per 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800" baseline="0" dirty="0">
                          <a:solidFill>
                            <a:schemeClr val="tx1"/>
                          </a:solidFill>
                          <a:latin typeface="Arial" panose="020B0604020202020204" pitchFamily="34" charset="0"/>
                          <a:cs typeface="Arial" panose="020B0604020202020204" pitchFamily="34" charset="0"/>
                        </a:rPr>
                        <a:t>100% of Medicare Rate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587411">
                <a:tc>
                  <a:txBody>
                    <a:bodyPr/>
                    <a:lstStyle/>
                    <a:p>
                      <a:r>
                        <a:rPr lang="en-US" sz="900" b="1" dirty="0">
                          <a:solidFill>
                            <a:schemeClr val="tx1"/>
                          </a:solidFill>
                          <a:latin typeface="Arial" panose="020B0604020202020204" pitchFamily="34" charset="0"/>
                          <a:cs typeface="Arial" panose="020B0604020202020204" pitchFamily="34" charset="0"/>
                        </a:rPr>
                        <a:t>Prescription Drug</a:t>
                      </a:r>
                      <a:r>
                        <a:rPr lang="en-US" sz="900" b="1" baseline="0" dirty="0">
                          <a:solidFill>
                            <a:schemeClr val="tx1"/>
                          </a:solidFill>
                          <a:latin typeface="Arial" panose="020B0604020202020204" pitchFamily="34" charset="0"/>
                          <a:cs typeface="Arial" panose="020B0604020202020204" pitchFamily="34" charset="0"/>
                        </a:rPr>
                        <a:t> Services </a:t>
                      </a:r>
                      <a:r>
                        <a:rPr lang="en-US" sz="1000" b="1" baseline="0" dirty="0">
                          <a:solidFill>
                            <a:schemeClr val="tx1"/>
                          </a:solidFill>
                          <a:latin typeface="Arial" panose="020B0604020202020204" pitchFamily="34" charset="0"/>
                          <a:cs typeface="Arial" panose="020B0604020202020204" pitchFamily="34" charset="0"/>
                        </a:rPr>
                        <a:t>- </a:t>
                      </a:r>
                      <a:r>
                        <a:rPr lang="en-US" sz="700" dirty="0">
                          <a:latin typeface="Arial" panose="020B0604020202020204" pitchFamily="34" charset="0"/>
                          <a:cs typeface="Arial" panose="020B0604020202020204" pitchFamily="34" charset="0"/>
                        </a:rPr>
                        <a:t>Limited to a combined maximum of 12 prescriptions for retail and mail order drugs.</a:t>
                      </a:r>
                      <a:endParaRPr lang="en-US" sz="700" b="1" baseline="0" dirty="0">
                        <a:solidFill>
                          <a:schemeClr val="tx1"/>
                        </a:solidFill>
                        <a:latin typeface="Arial" panose="020B0604020202020204" pitchFamily="34" charset="0"/>
                        <a:cs typeface="Arial" panose="020B0604020202020204" pitchFamily="34" charset="0"/>
                      </a:endParaRPr>
                    </a:p>
                    <a:p>
                      <a:pPr marL="168275" indent="0"/>
                      <a:r>
                        <a:rPr lang="en-US" sz="800" baseline="0" dirty="0">
                          <a:solidFill>
                            <a:schemeClr val="tx1"/>
                          </a:solidFill>
                          <a:latin typeface="Arial" panose="020B0604020202020204" pitchFamily="34" charset="0"/>
                          <a:cs typeface="Arial" panose="020B0604020202020204" pitchFamily="34" charset="0"/>
                        </a:rPr>
                        <a:t>Retail (Generic)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800" dirty="0">
                        <a:solidFill>
                          <a:schemeClr val="tx1"/>
                        </a:solidFill>
                        <a:latin typeface="Arial" panose="020B0604020202020204" pitchFamily="34" charset="0"/>
                        <a:cs typeface="Arial" panose="020B0604020202020204" pitchFamily="34" charset="0"/>
                      </a:endParaRPr>
                    </a:p>
                    <a:p>
                      <a:pPr algn="ctr"/>
                      <a:endParaRPr lang="en-US" sz="800" dirty="0">
                        <a:solidFill>
                          <a:schemeClr val="tx1"/>
                        </a:solidFill>
                        <a:latin typeface="Arial" panose="020B0604020202020204" pitchFamily="34" charset="0"/>
                        <a:cs typeface="Arial" panose="020B0604020202020204" pitchFamily="34" charset="0"/>
                      </a:endParaRPr>
                    </a:p>
                    <a:p>
                      <a:pPr algn="ctr"/>
                      <a:endParaRPr lang="en-US" sz="800" dirty="0">
                        <a:solidFill>
                          <a:schemeClr val="tx1"/>
                        </a:solidFill>
                        <a:latin typeface="Arial" panose="020B0604020202020204" pitchFamily="34" charset="0"/>
                        <a:cs typeface="Arial" panose="020B0604020202020204" pitchFamily="34" charset="0"/>
                      </a:endParaRPr>
                    </a:p>
                    <a:p>
                      <a:pPr algn="ctr"/>
                      <a:r>
                        <a:rPr lang="en-US" sz="800" dirty="0">
                          <a:solidFill>
                            <a:schemeClr val="tx1"/>
                          </a:solidFill>
                          <a:latin typeface="Arial" panose="020B0604020202020204" pitchFamily="34" charset="0"/>
                          <a:cs typeface="Arial" panose="020B0604020202020204" pitchFamily="34" charset="0"/>
                        </a:rPr>
                        <a:t>$5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243024">
                <a:tc>
                  <a:txBody>
                    <a:bodyPr/>
                    <a:lstStyle/>
                    <a:p>
                      <a:pPr marL="0" marR="0" indent="0" algn="l" defTabSz="1018824" rtl="0" eaLnBrk="1" fontAlgn="auto" latinLnBrk="0" hangingPunct="1">
                        <a:lnSpc>
                          <a:spcPct val="100000"/>
                        </a:lnSpc>
                        <a:spcBef>
                          <a:spcPts val="0"/>
                        </a:spcBef>
                        <a:spcAft>
                          <a:spcPts val="0"/>
                        </a:spcAft>
                        <a:buClrTx/>
                        <a:buSzTx/>
                        <a:buFontTx/>
                        <a:buNone/>
                        <a:tabLst/>
                        <a:defRPr/>
                      </a:pPr>
                      <a:r>
                        <a:rPr lang="en-US" sz="900" b="1" dirty="0">
                          <a:solidFill>
                            <a:schemeClr val="tx1"/>
                          </a:solidFill>
                          <a:latin typeface="Arial" panose="020B0604020202020204" pitchFamily="34" charset="0"/>
                          <a:cs typeface="Arial" panose="020B0604020202020204" pitchFamily="34" charset="0"/>
                        </a:rPr>
                        <a:t>Lifetime</a:t>
                      </a:r>
                      <a:r>
                        <a:rPr lang="en-US" sz="900" b="1" baseline="0" dirty="0">
                          <a:solidFill>
                            <a:schemeClr val="tx1"/>
                          </a:solidFill>
                          <a:latin typeface="Arial" panose="020B0604020202020204" pitchFamily="34" charset="0"/>
                          <a:cs typeface="Arial" panose="020B0604020202020204" pitchFamily="34" charset="0"/>
                        </a:rPr>
                        <a:t> Maximum</a:t>
                      </a:r>
                      <a:endParaRPr lang="en-US" sz="900" baseline="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800" dirty="0">
                          <a:solidFill>
                            <a:schemeClr val="tx1"/>
                          </a:solidFill>
                          <a:latin typeface="Arial" panose="020B0604020202020204" pitchFamily="34" charset="0"/>
                          <a:cs typeface="Arial" panose="020B0604020202020204" pitchFamily="34" charset="0"/>
                        </a:rPr>
                        <a:t>Unlimited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sp>
        <p:nvSpPr>
          <p:cNvPr id="13" name="Rounded Rectangle 12"/>
          <p:cNvSpPr/>
          <p:nvPr/>
        </p:nvSpPr>
        <p:spPr>
          <a:xfrm>
            <a:off x="161282" y="7521483"/>
            <a:ext cx="3502152" cy="25146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lIns="101882" tIns="50941" rIns="101882" bIns="50941" spcCol="0" rtlCol="0" anchor="ctr"/>
          <a:lstStyle/>
          <a:p>
            <a:r>
              <a:rPr lang="en-US" sz="1300" b="1" dirty="0">
                <a:solidFill>
                  <a:schemeClr val="bg1"/>
                </a:solidFill>
                <a:latin typeface="Arial" panose="020B0604020202020204" pitchFamily="34" charset="0"/>
                <a:cs typeface="Arial" panose="020B0604020202020204" pitchFamily="34" charset="0"/>
              </a:rPr>
              <a:t>Pharmacy Benefit Manager</a:t>
            </a:r>
          </a:p>
        </p:txBody>
      </p:sp>
      <p:sp>
        <p:nvSpPr>
          <p:cNvPr id="15" name="TextBox 14"/>
          <p:cNvSpPr txBox="1"/>
          <p:nvPr/>
        </p:nvSpPr>
        <p:spPr>
          <a:xfrm>
            <a:off x="213052" y="7772400"/>
            <a:ext cx="2266574" cy="472209"/>
          </a:xfrm>
          <a:prstGeom prst="rect">
            <a:avLst/>
          </a:prstGeom>
          <a:noFill/>
        </p:spPr>
        <p:txBody>
          <a:bodyPr wrap="none" lIns="101882" tIns="50941" rIns="101882" bIns="50941" rtlCol="0">
            <a:spAutoFit/>
          </a:bodyPr>
          <a:lstStyle/>
          <a:p>
            <a:r>
              <a:rPr lang="en-US" sz="1200" b="1" dirty="0">
                <a:latin typeface="Arial" panose="020B0604020202020204" pitchFamily="34" charset="0"/>
                <a:cs typeface="Arial" panose="020B0604020202020204" pitchFamily="34" charset="0"/>
              </a:rPr>
              <a:t>Carrier: </a:t>
            </a:r>
            <a:r>
              <a:rPr lang="en-US" sz="1200" dirty="0">
                <a:latin typeface="Arial" panose="020B0604020202020204" pitchFamily="34" charset="0"/>
                <a:cs typeface="Arial" panose="020B0604020202020204" pitchFamily="34" charset="0"/>
              </a:rPr>
              <a:t>	CVS Caremark</a:t>
            </a:r>
          </a:p>
          <a:p>
            <a:r>
              <a:rPr lang="en-US" sz="1200" b="1" dirty="0">
                <a:latin typeface="Arial" panose="020B0604020202020204" pitchFamily="34" charset="0"/>
                <a:cs typeface="Arial" panose="020B0604020202020204" pitchFamily="34" charset="0"/>
              </a:rPr>
              <a:t>Phone: </a:t>
            </a:r>
            <a:r>
              <a:rPr lang="en-US" sz="1200" dirty="0">
                <a:latin typeface="Arial" panose="020B0604020202020204" pitchFamily="34" charset="0"/>
                <a:cs typeface="Arial" panose="020B0604020202020204" pitchFamily="34" charset="0"/>
              </a:rPr>
              <a:t>	877-860-6415</a:t>
            </a:r>
          </a:p>
        </p:txBody>
      </p:sp>
      <p:sp>
        <p:nvSpPr>
          <p:cNvPr id="18" name="TextBox 17"/>
          <p:cNvSpPr txBox="1"/>
          <p:nvPr/>
        </p:nvSpPr>
        <p:spPr>
          <a:xfrm>
            <a:off x="96853" y="8277768"/>
            <a:ext cx="3566581" cy="707886"/>
          </a:xfrm>
          <a:prstGeom prst="rect">
            <a:avLst/>
          </a:prstGeom>
          <a:noFill/>
        </p:spPr>
        <p:txBody>
          <a:bodyPr wrap="square" rtlCol="0">
            <a:spAutoFit/>
          </a:bodyPr>
          <a:lstStyle/>
          <a:p>
            <a:pPr algn="just"/>
            <a:r>
              <a:rPr lang="en-US" sz="800" dirty="0">
                <a:latin typeface="Arial" panose="020B0604020202020204" pitchFamily="34" charset="0"/>
                <a:cs typeface="Arial" panose="020B0604020202020204" pitchFamily="34" charset="0"/>
              </a:rPr>
              <a:t>Your Plan also includes a Pharmacy benefit Manager to manage all of your prescription drug needs. To locate a participating pharmacy in your area or to price out the cost of prescription medications, contact CVS Caremark at the phone number above, or the website listed on your ID card.   </a:t>
            </a:r>
          </a:p>
        </p:txBody>
      </p:sp>
      <p:sp>
        <p:nvSpPr>
          <p:cNvPr id="21" name="Rounded Rectangle 20"/>
          <p:cNvSpPr/>
          <p:nvPr/>
        </p:nvSpPr>
        <p:spPr>
          <a:xfrm>
            <a:off x="3937314" y="5766042"/>
            <a:ext cx="3505200" cy="25146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lIns="101882" tIns="50941" rIns="101882" bIns="50941" spcCol="0" rtlCol="0" anchor="ctr"/>
          <a:lstStyle/>
          <a:p>
            <a:r>
              <a:rPr lang="en-US" sz="1300" b="1" dirty="0">
                <a:solidFill>
                  <a:schemeClr val="bg1"/>
                </a:solidFill>
                <a:latin typeface="Arial" panose="020B0604020202020204" pitchFamily="34" charset="0"/>
                <a:cs typeface="Arial" panose="020B0604020202020204" pitchFamily="34" charset="0"/>
              </a:rPr>
              <a:t>Telemedicine</a:t>
            </a:r>
          </a:p>
        </p:txBody>
      </p:sp>
      <p:sp>
        <p:nvSpPr>
          <p:cNvPr id="22" name="TextBox 21"/>
          <p:cNvSpPr txBox="1"/>
          <p:nvPr/>
        </p:nvSpPr>
        <p:spPr>
          <a:xfrm>
            <a:off x="4048320" y="6029835"/>
            <a:ext cx="2229706" cy="472209"/>
          </a:xfrm>
          <a:prstGeom prst="rect">
            <a:avLst/>
          </a:prstGeom>
          <a:noFill/>
        </p:spPr>
        <p:txBody>
          <a:bodyPr wrap="none" lIns="101882" tIns="50941" rIns="101882" bIns="50941" rtlCol="0">
            <a:spAutoFit/>
          </a:bodyPr>
          <a:lstStyle/>
          <a:p>
            <a:r>
              <a:rPr lang="en-US" sz="1200" b="1" dirty="0">
                <a:latin typeface="Arial" panose="020B0604020202020204" pitchFamily="34" charset="0"/>
                <a:cs typeface="Arial" panose="020B0604020202020204" pitchFamily="34" charset="0"/>
              </a:rPr>
              <a:t>Carrier: </a:t>
            </a:r>
            <a:r>
              <a:rPr lang="en-US" sz="1200" dirty="0">
                <a:latin typeface="Arial" panose="020B0604020202020204" pitchFamily="34" charset="0"/>
                <a:cs typeface="Arial" panose="020B0604020202020204" pitchFamily="34" charset="0"/>
              </a:rPr>
              <a:t>	Teladoc</a:t>
            </a:r>
          </a:p>
          <a:p>
            <a:r>
              <a:rPr lang="en-US" sz="1200" b="1" dirty="0">
                <a:latin typeface="Arial" panose="020B0604020202020204" pitchFamily="34" charset="0"/>
                <a:cs typeface="Arial" panose="020B0604020202020204" pitchFamily="34" charset="0"/>
              </a:rPr>
              <a:t>Phone: </a:t>
            </a:r>
            <a:r>
              <a:rPr lang="en-US" sz="1200" dirty="0">
                <a:latin typeface="Arial" panose="020B0604020202020204" pitchFamily="34" charset="0"/>
                <a:cs typeface="Arial" panose="020B0604020202020204" pitchFamily="34" charset="0"/>
              </a:rPr>
              <a:t>	800-835-2362</a:t>
            </a:r>
          </a:p>
        </p:txBody>
      </p:sp>
      <p:sp>
        <p:nvSpPr>
          <p:cNvPr id="23" name="TextBox 22"/>
          <p:cNvSpPr txBox="1"/>
          <p:nvPr/>
        </p:nvSpPr>
        <p:spPr>
          <a:xfrm>
            <a:off x="3937314" y="6515802"/>
            <a:ext cx="3502152" cy="707886"/>
          </a:xfrm>
          <a:prstGeom prst="rect">
            <a:avLst/>
          </a:prstGeom>
          <a:noFill/>
        </p:spPr>
        <p:txBody>
          <a:bodyPr wrap="square" rtlCol="0">
            <a:spAutoFit/>
          </a:bodyPr>
          <a:lstStyle/>
          <a:p>
            <a:pPr algn="just"/>
            <a:r>
              <a:rPr lang="en-US" sz="800" dirty="0">
                <a:latin typeface="Arial" panose="020B0604020202020204" pitchFamily="34" charset="0"/>
                <a:cs typeface="Arial" panose="020B0604020202020204" pitchFamily="34" charset="0"/>
              </a:rPr>
              <a:t>Teladoc is an affordable solution to the challenge of healthcare access.  We provide you and your family with round-the-clock access to U.S based licensed physicians for telephone consultations. Regardless of your location, you can connect with a doctor in real-time for treatment or diagnosis of common conditions.</a:t>
            </a:r>
          </a:p>
        </p:txBody>
      </p:sp>
      <p:sp>
        <p:nvSpPr>
          <p:cNvPr id="28" name="Rounded Rectangle 27"/>
          <p:cNvSpPr/>
          <p:nvPr/>
        </p:nvSpPr>
        <p:spPr>
          <a:xfrm>
            <a:off x="3937314" y="7521483"/>
            <a:ext cx="3502152" cy="25146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lIns="101882" tIns="50941" rIns="101882" bIns="50941" spcCol="0" rtlCol="0" anchor="ctr"/>
          <a:lstStyle/>
          <a:p>
            <a:r>
              <a:rPr lang="en-US" sz="1300" b="1" dirty="0">
                <a:solidFill>
                  <a:schemeClr val="bg1"/>
                </a:solidFill>
                <a:latin typeface="Arial" panose="020B0604020202020204" pitchFamily="34" charset="0"/>
                <a:cs typeface="Arial" panose="020B0604020202020204" pitchFamily="34" charset="0"/>
              </a:rPr>
              <a:t>Allied Member Portal</a:t>
            </a:r>
          </a:p>
        </p:txBody>
      </p:sp>
      <p:sp>
        <p:nvSpPr>
          <p:cNvPr id="4" name="TextBox 3"/>
          <p:cNvSpPr txBox="1"/>
          <p:nvPr/>
        </p:nvSpPr>
        <p:spPr>
          <a:xfrm>
            <a:off x="3937314" y="8219182"/>
            <a:ext cx="3502152" cy="1077218"/>
          </a:xfrm>
          <a:prstGeom prst="rect">
            <a:avLst/>
          </a:prstGeom>
          <a:noFill/>
        </p:spPr>
        <p:txBody>
          <a:bodyPr wrap="square" rtlCol="0">
            <a:spAutoFit/>
          </a:bodyPr>
          <a:lstStyle/>
          <a:p>
            <a:pPr algn="just"/>
            <a:r>
              <a:rPr lang="en-US" sz="800" dirty="0">
                <a:latin typeface="Arial" panose="020B0604020202020204" pitchFamily="34" charset="0"/>
                <a:cs typeface="Arial" panose="020B0604020202020204" pitchFamily="34" charset="0"/>
              </a:rPr>
              <a:t>Your online member account allows easy access to view your Summary Plan Description (SPD) and Summary of Benefits and Coverage (SBC). Through your online account, you can also view your Personal Health Record, which provides you with a complete record of all your health care activity under this plan; get answers to medical questions and information on procedures and conditions via </a:t>
            </a:r>
            <a:r>
              <a:rPr lang="en-US" sz="800" dirty="0" err="1">
                <a:latin typeface="Arial" panose="020B0604020202020204" pitchFamily="34" charset="0"/>
                <a:cs typeface="Arial" panose="020B0604020202020204" pitchFamily="34" charset="0"/>
              </a:rPr>
              <a:t>Allied’s</a:t>
            </a:r>
            <a:r>
              <a:rPr lang="en-US" sz="800" dirty="0">
                <a:latin typeface="Arial" panose="020B0604020202020204" pitchFamily="34" charset="0"/>
                <a:cs typeface="Arial" panose="020B0604020202020204" pitchFamily="34" charset="0"/>
              </a:rPr>
              <a:t> knowledge database; and receive wellness reminders for tests and annual exams.</a:t>
            </a:r>
          </a:p>
          <a:p>
            <a:pPr algn="just"/>
            <a:r>
              <a:rPr lang="en-US" sz="800" dirty="0">
                <a:latin typeface="Arial" panose="020B0604020202020204" pitchFamily="34" charset="0"/>
                <a:cs typeface="Arial" panose="020B0604020202020204" pitchFamily="34" charset="0"/>
              </a:rPr>
              <a:t> </a:t>
            </a:r>
          </a:p>
        </p:txBody>
      </p:sp>
      <p:sp>
        <p:nvSpPr>
          <p:cNvPr id="34" name="TextBox 33"/>
          <p:cNvSpPr txBox="1"/>
          <p:nvPr/>
        </p:nvSpPr>
        <p:spPr>
          <a:xfrm>
            <a:off x="4048320" y="7770588"/>
            <a:ext cx="2902967" cy="472209"/>
          </a:xfrm>
          <a:prstGeom prst="rect">
            <a:avLst/>
          </a:prstGeom>
          <a:noFill/>
        </p:spPr>
        <p:txBody>
          <a:bodyPr wrap="none" lIns="101882" tIns="50941" rIns="101882" bIns="50941" rtlCol="0">
            <a:spAutoFit/>
          </a:bodyPr>
          <a:lstStyle/>
          <a:p>
            <a:r>
              <a:rPr lang="en-US" sz="1200" b="1" dirty="0">
                <a:latin typeface="Arial" panose="020B0604020202020204" pitchFamily="34" charset="0"/>
                <a:cs typeface="Arial" panose="020B0604020202020204" pitchFamily="34" charset="0"/>
              </a:rPr>
              <a:t>Carrier: </a:t>
            </a:r>
            <a:r>
              <a:rPr lang="en-US" sz="1200" dirty="0">
                <a:latin typeface="Arial" panose="020B0604020202020204" pitchFamily="34" charset="0"/>
                <a:cs typeface="Arial" panose="020B0604020202020204" pitchFamily="34" charset="0"/>
              </a:rPr>
              <a:t>	Allied Benefit Systems</a:t>
            </a:r>
          </a:p>
          <a:p>
            <a:r>
              <a:rPr lang="en-US" sz="1200" b="1" dirty="0">
                <a:latin typeface="Arial" panose="020B0604020202020204" pitchFamily="34" charset="0"/>
                <a:cs typeface="Arial" panose="020B0604020202020204" pitchFamily="34" charset="0"/>
              </a:rPr>
              <a:t>Website: </a:t>
            </a:r>
            <a:r>
              <a:rPr lang="en-US" sz="1200" dirty="0">
                <a:solidFill>
                  <a:srgbClr val="FF0000"/>
                </a:solidFill>
                <a:latin typeface="Arial" panose="020B0604020202020204" pitchFamily="34" charset="0"/>
                <a:cs typeface="Arial" panose="020B0604020202020204" pitchFamily="34" charset="0"/>
              </a:rPr>
              <a:t>	</a:t>
            </a:r>
            <a:r>
              <a:rPr lang="en-US" sz="1200" dirty="0">
                <a:solidFill>
                  <a:srgbClr val="FF0000"/>
                </a:solidFill>
                <a:latin typeface="Arial" panose="020B0604020202020204" pitchFamily="34" charset="0"/>
                <a:cs typeface="Arial" panose="020B0604020202020204" pitchFamily="34" charset="0"/>
                <a:hlinkClick r:id="rId2"/>
              </a:rPr>
              <a:t>www.alliedbenefit.com</a:t>
            </a:r>
            <a:r>
              <a:rPr lang="en-US" sz="1200" dirty="0">
                <a:solidFill>
                  <a:srgbClr val="FF0000"/>
                </a:solidFill>
                <a:latin typeface="Arial" panose="020B0604020202020204" pitchFamily="34" charset="0"/>
                <a:cs typeface="Arial" panose="020B0604020202020204" pitchFamily="34" charset="0"/>
              </a:rPr>
              <a:t> </a:t>
            </a:r>
          </a:p>
        </p:txBody>
      </p:sp>
      <p:pic>
        <p:nvPicPr>
          <p:cNvPr id="36" name="Picture 2" descr="https://pbs.twimg.com/profile_images/528526520554246144/kP6LumuC.jpe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9339" t="21588" r="5486" b="18413"/>
          <a:stretch/>
        </p:blipFill>
        <p:spPr bwMode="auto">
          <a:xfrm>
            <a:off x="6477000" y="6080733"/>
            <a:ext cx="654073" cy="460749"/>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54A1A256-DC36-4EE3-AD8B-DA06B91B2F7A}"/>
              </a:ext>
            </a:extLst>
          </p:cNvPr>
          <p:cNvPicPr>
            <a:picLocks noChangeAspect="1"/>
          </p:cNvPicPr>
          <p:nvPr/>
        </p:nvPicPr>
        <p:blipFill>
          <a:blip r:embed="rId4"/>
          <a:stretch>
            <a:fillRect/>
          </a:stretch>
        </p:blipFill>
        <p:spPr>
          <a:xfrm>
            <a:off x="172720" y="159119"/>
            <a:ext cx="1832198" cy="438266"/>
          </a:xfrm>
          <a:prstGeom prst="rect">
            <a:avLst/>
          </a:prstGeom>
        </p:spPr>
      </p:pic>
      <p:pic>
        <p:nvPicPr>
          <p:cNvPr id="1026" name="Picture 2" descr="Image result for caremark">
            <a:extLst>
              <a:ext uri="{FF2B5EF4-FFF2-40B4-BE49-F238E27FC236}">
                <a16:creationId xmlns:a16="http://schemas.microsoft.com/office/drawing/2014/main" id="{242ABDD6-3413-4121-83FF-DCE4C1DF9424}"/>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23038" b="22298"/>
          <a:stretch/>
        </p:blipFill>
        <p:spPr bwMode="auto">
          <a:xfrm>
            <a:off x="2847898" y="7805388"/>
            <a:ext cx="736014" cy="402333"/>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a:extLst>
              <a:ext uri="{FF2B5EF4-FFF2-40B4-BE49-F238E27FC236}">
                <a16:creationId xmlns:a16="http://schemas.microsoft.com/office/drawing/2014/main" id="{179BE1AF-327E-4527-AEA8-394E4523A76A}"/>
              </a:ext>
            </a:extLst>
          </p:cNvPr>
          <p:cNvSpPr txBox="1"/>
          <p:nvPr/>
        </p:nvSpPr>
        <p:spPr>
          <a:xfrm>
            <a:off x="102695" y="1086635"/>
            <a:ext cx="3216643" cy="841541"/>
          </a:xfrm>
          <a:prstGeom prst="rect">
            <a:avLst/>
          </a:prstGeom>
          <a:noFill/>
        </p:spPr>
        <p:txBody>
          <a:bodyPr wrap="none" lIns="101882" tIns="50941" rIns="101882" bIns="50941" rtlCol="0">
            <a:spAutoFit/>
          </a:bodyPr>
          <a:lstStyle/>
          <a:p>
            <a:r>
              <a:rPr lang="en-US" sz="1200" b="1" dirty="0">
                <a:latin typeface="Arial" panose="020B0604020202020204" pitchFamily="34" charset="0"/>
                <a:cs typeface="Arial" panose="020B0604020202020204" pitchFamily="34" charset="0"/>
              </a:rPr>
              <a:t>Administrator:  </a:t>
            </a:r>
            <a:r>
              <a:rPr lang="en-US" sz="1200" dirty="0">
                <a:latin typeface="Arial" panose="020B0604020202020204" pitchFamily="34" charset="0"/>
                <a:cs typeface="Arial" panose="020B0604020202020204" pitchFamily="34" charset="0"/>
              </a:rPr>
              <a:t>Allied</a:t>
            </a:r>
          </a:p>
          <a:p>
            <a:r>
              <a:rPr lang="en-US" sz="1200" b="1" dirty="0">
                <a:latin typeface="Arial" panose="020B0604020202020204" pitchFamily="34" charset="0"/>
                <a:cs typeface="Arial" panose="020B0604020202020204" pitchFamily="34" charset="0"/>
              </a:rPr>
              <a:t>Effective:  </a:t>
            </a:r>
            <a:r>
              <a:rPr lang="en-US" sz="1200" dirty="0">
                <a:latin typeface="Arial" panose="020B0604020202020204" pitchFamily="34" charset="0"/>
                <a:cs typeface="Arial" panose="020B0604020202020204" pitchFamily="34" charset="0"/>
              </a:rPr>
              <a:t>1/1/21–12/31/21</a:t>
            </a:r>
          </a:p>
          <a:p>
            <a:r>
              <a:rPr lang="en-US" sz="1200" b="1" dirty="0">
                <a:latin typeface="Arial" panose="020B0604020202020204" pitchFamily="34" charset="0"/>
                <a:cs typeface="Arial" panose="020B0604020202020204" pitchFamily="34" charset="0"/>
              </a:rPr>
              <a:t>Website:  newhire.signupforbenefits.com</a:t>
            </a:r>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Phone:  </a:t>
            </a:r>
            <a:r>
              <a:rPr lang="en-US" sz="1200" dirty="0">
                <a:latin typeface="Arial" panose="020B0604020202020204" pitchFamily="34" charset="0"/>
                <a:cs typeface="Arial" panose="020B0604020202020204" pitchFamily="34" charset="0"/>
              </a:rPr>
              <a:t>866-354-1327</a:t>
            </a:r>
          </a:p>
        </p:txBody>
      </p:sp>
      <p:pic>
        <p:nvPicPr>
          <p:cNvPr id="26" name="Picture 25">
            <a:extLst>
              <a:ext uri="{FF2B5EF4-FFF2-40B4-BE49-F238E27FC236}">
                <a16:creationId xmlns:a16="http://schemas.microsoft.com/office/drawing/2014/main" id="{2F5DEDA8-E226-4CCD-A9E0-2A6BE5950B9A}"/>
              </a:ext>
            </a:extLst>
          </p:cNvPr>
          <p:cNvPicPr>
            <a:picLocks noChangeAspect="1"/>
          </p:cNvPicPr>
          <p:nvPr/>
        </p:nvPicPr>
        <p:blipFill>
          <a:blip r:embed="rId4"/>
          <a:stretch>
            <a:fillRect/>
          </a:stretch>
        </p:blipFill>
        <p:spPr>
          <a:xfrm>
            <a:off x="2610785" y="1166449"/>
            <a:ext cx="1199215" cy="286855"/>
          </a:xfrm>
          <a:prstGeom prst="rect">
            <a:avLst/>
          </a:prstGeom>
        </p:spPr>
      </p:pic>
      <p:sp>
        <p:nvSpPr>
          <p:cNvPr id="29" name="TextBox 28">
            <a:extLst>
              <a:ext uri="{FF2B5EF4-FFF2-40B4-BE49-F238E27FC236}">
                <a16:creationId xmlns:a16="http://schemas.microsoft.com/office/drawing/2014/main" id="{D94164A6-02F6-4FA7-AFA6-7F57AA066A83}"/>
              </a:ext>
            </a:extLst>
          </p:cNvPr>
          <p:cNvSpPr txBox="1"/>
          <p:nvPr/>
        </p:nvSpPr>
        <p:spPr>
          <a:xfrm>
            <a:off x="190513" y="1923871"/>
            <a:ext cx="3582977" cy="3785652"/>
          </a:xfrm>
          <a:prstGeom prst="rect">
            <a:avLst/>
          </a:prstGeom>
          <a:noFill/>
        </p:spPr>
        <p:txBody>
          <a:bodyPr wrap="square" rtlCol="0">
            <a:spAutoFit/>
          </a:bodyPr>
          <a:lstStyle/>
          <a:p>
            <a:pPr algn="just"/>
            <a:r>
              <a:rPr lang="en-US" sz="800" b="1" dirty="0">
                <a:latin typeface="Arial" panose="020B0604020202020204" pitchFamily="34" charset="0"/>
                <a:cs typeface="Arial" panose="020B0604020202020204" pitchFamily="34" charset="0"/>
              </a:rPr>
              <a:t>MEC Care Plan- </a:t>
            </a:r>
            <a:r>
              <a:rPr lang="en-US" sz="800" dirty="0">
                <a:latin typeface="Arial" panose="020B0604020202020204" pitchFamily="34" charset="0"/>
                <a:cs typeface="Arial" panose="020B0604020202020204" pitchFamily="34" charset="0"/>
              </a:rPr>
              <a:t>The MEC Care Plan provides 100% coverage for a variety of preventive care services and additional medical benefits without charging you a copayment or coinsurance. MEC Plan benefits are reimbursed at a flat transparent rate.  Specifically, the MEC Plan will reimburse Covered Expenses using the same reimbursement rates as the Federal government under Medicare fee schedules.  If a Covered Expense does not have a corresponding Medicare Reimbursement Rate, the MEC Plan reserves the right to process that claim at the Reasonable and/or Usual and Customary benefit level. Covered Expenses are covered at specified levels “</a:t>
            </a:r>
            <a:r>
              <a:rPr lang="en-US" sz="800" i="1" dirty="0">
                <a:latin typeface="Arial" panose="020B0604020202020204" pitchFamily="34" charset="0"/>
                <a:cs typeface="Arial" panose="020B0604020202020204" pitchFamily="34" charset="0"/>
              </a:rPr>
              <a:t>without” Preferred Provider Networks</a:t>
            </a:r>
            <a:r>
              <a:rPr lang="en-US" sz="800" dirty="0">
                <a:latin typeface="Arial" panose="020B0604020202020204" pitchFamily="34" charset="0"/>
                <a:cs typeface="Arial" panose="020B0604020202020204" pitchFamily="34" charset="0"/>
              </a:rPr>
              <a:t> that adjust and discount benefit payments. You are eligible to receive care from any licensed medical provider. </a:t>
            </a:r>
          </a:p>
          <a:p>
            <a:pPr algn="just"/>
            <a:endParaRPr lang="en-US" sz="800" dirty="0">
              <a:latin typeface="Arial" panose="020B0604020202020204" pitchFamily="34" charset="0"/>
              <a:cs typeface="Arial" panose="020B0604020202020204" pitchFamily="34" charset="0"/>
            </a:endParaRPr>
          </a:p>
          <a:p>
            <a:pPr algn="just"/>
            <a:r>
              <a:rPr lang="en-US" sz="800" dirty="0">
                <a:latin typeface="Arial" panose="020B0604020202020204" pitchFamily="34" charset="0"/>
                <a:cs typeface="Arial" panose="020B0604020202020204" pitchFamily="34" charset="0"/>
              </a:rPr>
              <a:t>Services available under this plan include: </a:t>
            </a:r>
          </a:p>
          <a:p>
            <a:pPr algn="just"/>
            <a:endParaRPr lang="en-US" sz="800" dirty="0">
              <a:latin typeface="Arial" panose="020B0604020202020204" pitchFamily="34" charset="0"/>
              <a:cs typeface="Arial" panose="020B0604020202020204" pitchFamily="34" charset="0"/>
            </a:endParaRPr>
          </a:p>
          <a:p>
            <a:pPr marL="171450" lvl="0" indent="-171450">
              <a:buFontTx/>
              <a:buChar char="-"/>
            </a:pPr>
            <a:r>
              <a:rPr lang="en-US" sz="800" dirty="0">
                <a:latin typeface="Arial" panose="020B0604020202020204" pitchFamily="34" charset="0"/>
                <a:cs typeface="Arial" panose="020B0604020202020204" pitchFamily="34" charset="0"/>
              </a:rPr>
              <a:t>Prescription drug coverage (12 prescriptions per year)</a:t>
            </a:r>
          </a:p>
          <a:p>
            <a:pPr marL="171450" lvl="0" indent="-171450">
              <a:buFontTx/>
              <a:buChar char="-"/>
            </a:pPr>
            <a:r>
              <a:rPr lang="en-US" sz="800" dirty="0">
                <a:latin typeface="Arial" panose="020B0604020202020204" pitchFamily="34" charset="0"/>
                <a:cs typeface="Arial" panose="020B0604020202020204" pitchFamily="34" charset="0"/>
              </a:rPr>
              <a:t>Physician’s office visits (4 visits per year)</a:t>
            </a:r>
          </a:p>
          <a:p>
            <a:pPr marL="171450" lvl="0" indent="-171450">
              <a:buFontTx/>
              <a:buChar char="-"/>
            </a:pPr>
            <a:r>
              <a:rPr lang="en-US" sz="800" dirty="0">
                <a:latin typeface="Arial" panose="020B0604020202020204" pitchFamily="34" charset="0"/>
                <a:cs typeface="Arial" panose="020B0604020202020204" pitchFamily="34" charset="0"/>
              </a:rPr>
              <a:t>X-ray and laboratory services (3 visits per year)</a:t>
            </a:r>
          </a:p>
          <a:p>
            <a:pPr marL="171450" lvl="0" indent="-171450">
              <a:buFontTx/>
              <a:buChar char="-"/>
            </a:pPr>
            <a:r>
              <a:rPr lang="en-US" sz="800" dirty="0">
                <a:latin typeface="Arial" panose="020B0604020202020204" pitchFamily="34" charset="0"/>
                <a:cs typeface="Arial" panose="020B0604020202020204" pitchFamily="34" charset="0"/>
              </a:rPr>
              <a:t>Emergency room care (3 visits per year)</a:t>
            </a:r>
          </a:p>
          <a:p>
            <a:pPr marL="171450" indent="-171450">
              <a:buFontTx/>
              <a:buChar char="-"/>
            </a:pPr>
            <a:r>
              <a:rPr lang="en-US" sz="800" dirty="0">
                <a:latin typeface="Arial" panose="020B0604020202020204" pitchFamily="34" charset="0"/>
                <a:cs typeface="Arial" panose="020B0604020202020204" pitchFamily="34" charset="0"/>
              </a:rPr>
              <a:t>Routine Immunizations</a:t>
            </a:r>
          </a:p>
          <a:p>
            <a:pPr marL="171450" indent="-171450" algn="just">
              <a:buFontTx/>
              <a:buChar char="-"/>
            </a:pPr>
            <a:r>
              <a:rPr lang="en-US" sz="800" dirty="0">
                <a:latin typeface="Arial" panose="020B0604020202020204" pitchFamily="34" charset="0"/>
                <a:cs typeface="Arial" panose="020B0604020202020204" pitchFamily="34" charset="0"/>
              </a:rPr>
              <a:t>Designated Health Screenings for Adults and Children</a:t>
            </a:r>
          </a:p>
          <a:p>
            <a:pPr marL="171450" indent="-171450" algn="just">
              <a:buFontTx/>
              <a:buChar char="-"/>
            </a:pPr>
            <a:r>
              <a:rPr lang="en-US" sz="800" dirty="0">
                <a:latin typeface="Arial" panose="020B0604020202020204" pitchFamily="34" charset="0"/>
                <a:cs typeface="Arial" panose="020B0604020202020204" pitchFamily="34" charset="0"/>
              </a:rPr>
              <a:t>Comprehensive Coverage for Women’s Preventive Care.</a:t>
            </a:r>
          </a:p>
          <a:p>
            <a:pPr algn="just"/>
            <a:endParaRPr lang="en-US" sz="800" dirty="0">
              <a:latin typeface="Arial" panose="020B0604020202020204" pitchFamily="34" charset="0"/>
              <a:cs typeface="Arial" panose="020B0604020202020204" pitchFamily="34" charset="0"/>
            </a:endParaRPr>
          </a:p>
          <a:p>
            <a:pPr algn="just"/>
            <a:r>
              <a:rPr lang="en-US" sz="800" dirty="0">
                <a:latin typeface="Arial" panose="020B0604020202020204" pitchFamily="34" charset="0"/>
                <a:cs typeface="Arial" panose="020B0604020202020204" pitchFamily="34" charset="0"/>
              </a:rPr>
              <a:t>Please refer to your Preventive Care Schedule of Benefits for a complete listing of all covered services.</a:t>
            </a:r>
          </a:p>
          <a:p>
            <a:pPr algn="just"/>
            <a:endParaRPr lang="en-US" sz="800" dirty="0">
              <a:latin typeface="Arial" panose="020B0604020202020204" pitchFamily="34" charset="0"/>
              <a:cs typeface="Arial" panose="020B0604020202020204" pitchFamily="34" charset="0"/>
            </a:endParaRPr>
          </a:p>
          <a:p>
            <a:pPr algn="just"/>
            <a:r>
              <a:rPr lang="en-US" sz="800" b="1" i="1" u="sng" dirty="0">
                <a:latin typeface="Arial" panose="020B0604020202020204" pitchFamily="34" charset="0"/>
                <a:cs typeface="Arial" panose="020B0604020202020204" pitchFamily="34" charset="0"/>
              </a:rPr>
              <a:t>You will be responsible for any charges for services that are billed to you that are over the rates paid by The MEC Care Plan using the federal government’s Medicare Fee Schedules.   </a:t>
            </a:r>
            <a:endParaRPr lang="en-US" sz="800" dirty="0">
              <a:latin typeface="Arial" panose="020B0604020202020204" pitchFamily="34" charset="0"/>
              <a:cs typeface="Arial" panose="020B0604020202020204" pitchFamily="34" charset="0"/>
            </a:endParaRPr>
          </a:p>
          <a:p>
            <a:pPr lvl="0" algn="just">
              <a:defRPr/>
            </a:pPr>
            <a:endParaRPr lang="en-US" sz="800" dirty="0">
              <a:solidFill>
                <a:prstClr val="black"/>
              </a:solidFill>
              <a:latin typeface="Arial" panose="020B0604020202020204" pitchFamily="34" charset="0"/>
              <a:cs typeface="Arial" panose="020B0604020202020204" pitchFamily="34" charset="0"/>
            </a:endParaRPr>
          </a:p>
        </p:txBody>
      </p:sp>
      <p:sp>
        <p:nvSpPr>
          <p:cNvPr id="33" name="TextBox 32">
            <a:extLst>
              <a:ext uri="{FF2B5EF4-FFF2-40B4-BE49-F238E27FC236}">
                <a16:creationId xmlns:a16="http://schemas.microsoft.com/office/drawing/2014/main" id="{BA05F6FC-6F0B-4108-A693-7D1FBA93CBFF}"/>
              </a:ext>
            </a:extLst>
          </p:cNvPr>
          <p:cNvSpPr txBox="1"/>
          <p:nvPr/>
        </p:nvSpPr>
        <p:spPr>
          <a:xfrm>
            <a:off x="4851812" y="228311"/>
            <a:ext cx="2747868" cy="707886"/>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Summary of Benefits</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5443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1984</TotalTime>
  <Words>638</Words>
  <Application>Microsoft Office PowerPoint</Application>
  <PresentationFormat>Custom</PresentationFormat>
  <Paragraphs>67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Jeri Jacob</dc:creator>
  <cp:lastModifiedBy>Matt Noe</cp:lastModifiedBy>
  <cp:revision>106</cp:revision>
  <cp:lastPrinted>2017-11-09T16:25:53Z</cp:lastPrinted>
  <dcterms:created xsi:type="dcterms:W3CDTF">2014-06-18T16:41:09Z</dcterms:created>
  <dcterms:modified xsi:type="dcterms:W3CDTF">2020-12-14T13:48:46Z</dcterms:modified>
</cp:coreProperties>
</file>